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8" r:id="rId7"/>
    <p:sldId id="266" r:id="rId8"/>
    <p:sldId id="267" r:id="rId9"/>
    <p:sldId id="269" r:id="rId10"/>
    <p:sldId id="26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2" autoAdjust="0"/>
    <p:restoredTop sz="92905" autoAdjust="0"/>
  </p:normalViewPr>
  <p:slideViewPr>
    <p:cSldViewPr snapToGrid="0">
      <p:cViewPr>
        <p:scale>
          <a:sx n="100" d="100"/>
          <a:sy n="100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6BBA6-3771-4218-97C4-B6CF5E524723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885BFE-E3B7-4DF8-A1B5-8B7F41ADDB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648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85BFE-E3B7-4DF8-A1B5-8B7F41ADDB2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07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14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3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20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8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77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29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3/5/2025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169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3/5/2025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3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3/5/2025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65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8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9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378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BE4783E7-29D6-C7FB-234D-2579E66A8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" r="6915"/>
          <a:stretch/>
        </p:blipFill>
        <p:spPr bwMode="auto">
          <a:xfrm rot="16200000">
            <a:off x="2667001" y="-2667000"/>
            <a:ext cx="6857999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Rectangle 1038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C74942-FA44-5846-6E40-598375DEC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799" y="938643"/>
            <a:ext cx="5471395" cy="4849091"/>
          </a:xfrm>
        </p:spPr>
        <p:txBody>
          <a:bodyPr anchor="ctr">
            <a:normAutofit/>
          </a:bodyPr>
          <a:lstStyle/>
          <a:p>
            <a:pPr algn="r"/>
            <a:r>
              <a:rPr lang="ru-RU" sz="5300" dirty="0">
                <a:solidFill>
                  <a:srgbClr val="FFFFFF"/>
                </a:solidFill>
              </a:rPr>
              <a:t>Постройки Джакомо Кваренги в Санкт-Петербурге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E7B563-0351-CE05-9C05-872CA1246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865" y="1447799"/>
            <a:ext cx="2368905" cy="4076699"/>
          </a:xfrm>
        </p:spPr>
        <p:txBody>
          <a:bodyPr anchor="ctr"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Работу выполнили</a:t>
            </a:r>
            <a:r>
              <a:rPr lang="en-US" dirty="0">
                <a:solidFill>
                  <a:srgbClr val="FFFFFF"/>
                </a:solidFill>
              </a:rPr>
              <a:t>:</a:t>
            </a:r>
            <a:endParaRPr lang="ru-RU" dirty="0">
              <a:solidFill>
                <a:srgbClr val="FFFFFF"/>
              </a:solidFill>
            </a:endParaRPr>
          </a:p>
          <a:p>
            <a:r>
              <a:rPr lang="ru-RU" dirty="0">
                <a:solidFill>
                  <a:srgbClr val="FFFFFF"/>
                </a:solidFill>
              </a:rPr>
              <a:t>Бовина Полина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ru-RU" dirty="0">
                <a:solidFill>
                  <a:srgbClr val="FFFFFF"/>
                </a:solidFill>
              </a:rPr>
              <a:t>Горшелев Кирилл</a:t>
            </a:r>
          </a:p>
          <a:p>
            <a:r>
              <a:rPr lang="ru-RU" dirty="0">
                <a:solidFill>
                  <a:srgbClr val="FFFFFF"/>
                </a:solidFill>
              </a:rPr>
              <a:t>Ершов Дмитрий</a:t>
            </a:r>
          </a:p>
          <a:p>
            <a:r>
              <a:rPr lang="ru-RU" dirty="0">
                <a:solidFill>
                  <a:srgbClr val="FFFFFF"/>
                </a:solidFill>
              </a:rPr>
              <a:t>Казорин Даниил</a:t>
            </a:r>
          </a:p>
          <a:p>
            <a:r>
              <a:rPr lang="ru-RU" dirty="0">
                <a:solidFill>
                  <a:srgbClr val="FFFFFF"/>
                </a:solidFill>
              </a:rPr>
              <a:t>Шубин Егор</a:t>
            </a:r>
          </a:p>
        </p:txBody>
      </p: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631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Picture background">
            <a:extLst>
              <a:ext uri="{FF2B5EF4-FFF2-40B4-BE49-F238E27FC236}">
                <a16:creationId xmlns:a16="http://schemas.microsoft.com/office/drawing/2014/main" id="{A0E9952A-931E-5C03-8E22-AE920C8E1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00" r="14071" b="2"/>
          <a:stretch/>
        </p:blipFill>
        <p:spPr bwMode="auto">
          <a:xfrm>
            <a:off x="6420752" y="731520"/>
            <a:ext cx="5055865" cy="542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91BAB0-FAF3-B5EC-D3B0-C601DDCFD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ru-RU" sz="3700"/>
              <a:t>Каменноостровский дворец.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35F11-7E66-D846-6109-1495D297B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r>
              <a:rPr lang="ru-RU" dirty="0"/>
              <a:t>Дворец является выдающимся памятником классицизма и представляет в плане растянутую букву «П» с центральным корпусом и флигелями, поставленными к нему под прямым углом. Один из фасадов дворца, обращённый на парадный двор и дворцовый сад, украшен 6-колонным портиком с фронтоном тосканского ордера.</a:t>
            </a:r>
          </a:p>
        </p:txBody>
      </p:sp>
      <p:cxnSp>
        <p:nvCxnSpPr>
          <p:cNvPr id="6153" name="Straight Connector 6152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66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25FB432E-C374-5138-7EAE-5EC506FA6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16198" b="1"/>
          <a:stretch/>
        </p:blipFill>
        <p:spPr bwMode="auto">
          <a:xfrm>
            <a:off x="20" y="-17929"/>
            <a:ext cx="4206220" cy="687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BA0BB-17E1-863B-5810-40C1E209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8" y="914400"/>
            <a:ext cx="6627924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dirty="0"/>
              <a:t>Джакомо Антонио Доменико Кваренги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5F466-0BD0-9D93-D578-C124A6D18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68" y="2221992"/>
            <a:ext cx="6627924" cy="37398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Джакомо Антонио Доменико Кваренги родился в селении Рота-Фуори близ города Бергамо на севере Италии, крае, который издавна славился умелыми каменщиками и строителями.</a:t>
            </a:r>
          </a:p>
          <a:p>
            <a:pPr marL="0" indent="0">
              <a:buNone/>
            </a:pPr>
            <a:r>
              <a:rPr lang="ru-RU" dirty="0"/>
              <a:t>С 1763 года учился в Риме архитектуре. Также много путешествовал по Европе. В 1779 году был приглашен в Россию, где архитектор проработал 37 лет вплоть до смерти. В 1780 году он прибыл в Санкт-Петербург в качестве «архитектора двора её величества».</a:t>
            </a:r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722376"/>
            <a:ext cx="647635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6144768"/>
            <a:ext cx="647635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91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5795-7DA7-0762-80BA-40D2C1F39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Маршрут по Петербургу классицизма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4F93E6-5210-9A96-1132-3C19FCB8F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18770" y="2244843"/>
            <a:ext cx="4495277" cy="300971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72BE67-2528-8EFD-217F-D0E30FE227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72054"/>
          <a:stretch/>
        </p:blipFill>
        <p:spPr>
          <a:xfrm>
            <a:off x="1401770" y="2221992"/>
            <a:ext cx="2017000" cy="3022757"/>
          </a:xfrm>
          <a:prstGeom prst="rect">
            <a:avLst/>
          </a:prstGeom>
        </p:spPr>
      </p:pic>
      <p:pic>
        <p:nvPicPr>
          <p:cNvPr id="3078" name="Picture 6" descr="Hermitage in grey tones history">
            <a:extLst>
              <a:ext uri="{FF2B5EF4-FFF2-40B4-BE49-F238E27FC236}">
                <a16:creationId xmlns:a16="http://schemas.microsoft.com/office/drawing/2014/main" id="{F7A05432-2036-7547-E201-E3CA82CCA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047" y="2254652"/>
            <a:ext cx="3022756" cy="302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447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9" name="Rectangle 411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7420F642-A813-EA18-8FE4-3F78E36BC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4" r="10550" b="-1"/>
          <a:stretch/>
        </p:blipFill>
        <p:spPr bwMode="auto">
          <a:xfrm>
            <a:off x="4981575" y="735286"/>
            <a:ext cx="6495042" cy="541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858680-3E06-81A6-2E1A-7757D84AA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r>
              <a:rPr lang="ru-RU" sz="3600"/>
              <a:t>Эрмитажный театр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6D1AB-82E5-E3F2-616C-BE28E36AA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Строгость классицизма сочетается в Эрмитажном театре с изящной отделкой. На стенах розово-жёлтый мрамор, из украшений — арки с полуколоннами, в которых помещены статуи Аполлона и девяти муз, над нишами — портретные барельефы знаменитых музыкантов и поэтов.</a:t>
            </a:r>
          </a:p>
        </p:txBody>
      </p:sp>
      <p:cxnSp>
        <p:nvCxnSpPr>
          <p:cNvPr id="4121" name="Straight Connector 412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582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5BF52-0361-DFB5-72FC-D283DF97F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>
            <a:normAutofit/>
          </a:bodyPr>
          <a:lstStyle/>
          <a:p>
            <a:r>
              <a:rPr lang="ru-RU"/>
              <a:t>Российская академия наук.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222D2-B70D-58A9-FA40-CBAF7447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960" y="2346960"/>
            <a:ext cx="4819903" cy="37754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Строгость архитектурного решения подчёркивается почти полным отсутствием декоративных деталей, и только профилированные горизонтальные тяги отделяют один этаж от другого. </a:t>
            </a:r>
          </a:p>
        </p:txBody>
      </p:sp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CB99A07A-F8D6-5149-BF1A-2A49428A8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4088" y="2346960"/>
            <a:ext cx="5549902" cy="312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187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9F056D-9595-70F8-7F5E-74405ABBB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3" name="Rectangle 11272">
            <a:extLst>
              <a:ext uri="{FF2B5EF4-FFF2-40B4-BE49-F238E27FC236}">
                <a16:creationId xmlns:a16="http://schemas.microsoft.com/office/drawing/2014/main" id="{5FEC7A34-539B-4949-BC75-F49D5FFC9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75" name="Straight Connector 11274">
            <a:extLst>
              <a:ext uri="{FF2B5EF4-FFF2-40B4-BE49-F238E27FC236}">
                <a16:creationId xmlns:a16="http://schemas.microsoft.com/office/drawing/2014/main" id="{CA4B2C18-146D-48F9-BB98-D4E4D70A5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56418" y="722376"/>
            <a:ext cx="583946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7" name="Straight Connector 11276">
            <a:extLst>
              <a:ext uri="{FF2B5EF4-FFF2-40B4-BE49-F238E27FC236}">
                <a16:creationId xmlns:a16="http://schemas.microsoft.com/office/drawing/2014/main" id="{E51784B1-4DE1-43A3-95B9-A0EB6529F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55466" y="6156846"/>
            <a:ext cx="587453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Picture background">
            <a:extLst>
              <a:ext uri="{FF2B5EF4-FFF2-40B4-BE49-F238E27FC236}">
                <a16:creationId xmlns:a16="http://schemas.microsoft.com/office/drawing/2014/main" id="{59E1706B-5A1E-8C04-0506-42D0519CD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6" r="2" b="2407"/>
          <a:stretch/>
        </p:blipFill>
        <p:spPr bwMode="auto">
          <a:xfrm>
            <a:off x="800101" y="723900"/>
            <a:ext cx="4076700" cy="257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Picture background">
            <a:extLst>
              <a:ext uri="{FF2B5EF4-FFF2-40B4-BE49-F238E27FC236}">
                <a16:creationId xmlns:a16="http://schemas.microsoft.com/office/drawing/2014/main" id="{40A64B45-C2C4-E545-1BB7-379DAD038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06" r="2" b="2"/>
          <a:stretch/>
        </p:blipFill>
        <p:spPr bwMode="auto">
          <a:xfrm>
            <a:off x="800101" y="3560491"/>
            <a:ext cx="4076700" cy="257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27536-ED24-1C2D-CADB-D92DE2FAD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316" y="909637"/>
            <a:ext cx="5979057" cy="1316736"/>
          </a:xfrm>
        </p:spPr>
        <p:txBody>
          <a:bodyPr>
            <a:normAutofit/>
          </a:bodyPr>
          <a:lstStyle/>
          <a:p>
            <a:r>
              <a:rPr lang="ru-RU" dirty="0"/>
              <a:t>Англиканская церковь.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2F571-0F91-7F80-B267-BF3FF9532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1800" y="2226374"/>
            <a:ext cx="5979565" cy="3603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Главный фасад с рустованными стенами Кваренги решил изобразить в характерной для себя манере: центр фасада выделен ризалитом, обработанным шестью полуколоннами и пилястрами. Ризалит был увенчан треугольным фронтоном с тремя статуями святых.</a:t>
            </a:r>
          </a:p>
          <a:p>
            <a:pPr marL="0" indent="0">
              <a:buNone/>
            </a:pPr>
            <a:r>
              <a:rPr lang="ru-RU" dirty="0"/>
              <a:t>Молитвенный двусветный зал храма, оборудованный хорами, был декорирован коринфскими колоннами и пилястрами, которые были облицованы искусственным мрамором.</a:t>
            </a:r>
          </a:p>
        </p:txBody>
      </p:sp>
    </p:spTree>
    <p:extLst>
      <p:ext uri="{BB962C8B-B14F-4D97-AF65-F5344CB8AC3E}">
        <p14:creationId xmlns:p14="http://schemas.microsoft.com/office/powerpoint/2010/main" val="74683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A9B335-72FD-D8E4-DFF5-FD7BD8D77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Picture background">
            <a:extLst>
              <a:ext uri="{FF2B5EF4-FFF2-40B4-BE49-F238E27FC236}">
                <a16:creationId xmlns:a16="http://schemas.microsoft.com/office/drawing/2014/main" id="{2BFEA6A1-3319-B77E-8696-D1948B00A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6" r="-2" b="-2"/>
          <a:stretch/>
        </p:blipFill>
        <p:spPr bwMode="auto">
          <a:xfrm>
            <a:off x="4981575" y="735286"/>
            <a:ext cx="6495042" cy="541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3D31C5-3438-6C0D-7E00-41C991E3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3300"/>
              <a:t>Дом Иностранной коллегии.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6722F-863E-4D61-EF34-03E8576B0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После смерти Куракина дом купила казна и разместила в нём Иностранную коллегию. Д. Кваренги в 1782—1783 годах перестроил здание, переоформив его из барокко в классицизм. Центр фасада был украшен восьмью колоннами ионического ордера и фронтоном.</a:t>
            </a:r>
          </a:p>
        </p:txBody>
      </p:sp>
      <p:cxnSp>
        <p:nvCxnSpPr>
          <p:cNvPr id="8201" name="Straight Connector 820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50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4C4AAC-D78A-F527-0DF7-F485B4D30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Picture background">
            <a:extLst>
              <a:ext uri="{FF2B5EF4-FFF2-40B4-BE49-F238E27FC236}">
                <a16:creationId xmlns:a16="http://schemas.microsoft.com/office/drawing/2014/main" id="{19FB5DEF-FA32-7B92-3EAF-71576AF2E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3" r="33411"/>
          <a:stretch/>
        </p:blipFill>
        <p:spPr bwMode="auto">
          <a:xfrm>
            <a:off x="6420752" y="-1"/>
            <a:ext cx="577124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4E1C55-C5DB-202F-88B1-D5864447A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ru-RU" dirty="0"/>
              <a:t>Ассигнационный банк.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492C7-BC1B-75E8-12D0-DFC02904B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Центральный корпус банка расположен в глубине парадного двора, отгороженного от улицы чугунной решёткой с павильонами-пропилеями и гранитными столбами. Трёхэтажный корпус кажется высоким и стройным в сравнении с приземистыми, утяжелёнными фасадами складских помещений, подковообразно охватывающих его.</a:t>
            </a:r>
          </a:p>
        </p:txBody>
      </p:sp>
      <p:cxnSp>
        <p:nvCxnSpPr>
          <p:cNvPr id="7177" name="Straight Connector 7176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517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4" name="Rectangle 1025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Picture background">
            <a:extLst>
              <a:ext uri="{FF2B5EF4-FFF2-40B4-BE49-F238E27FC236}">
                <a16:creationId xmlns:a16="http://schemas.microsoft.com/office/drawing/2014/main" id="{19151181-CAFA-843B-B6B5-813830887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3" r="21847" b="-1"/>
          <a:stretch/>
        </p:blipFill>
        <p:spPr bwMode="auto">
          <a:xfrm>
            <a:off x="20" y="10"/>
            <a:ext cx="604416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A2E4C0-68B3-42EE-FDAF-0D3BF53CF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6" y="909637"/>
            <a:ext cx="4800600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/>
              <a:t>Смольный институт.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7471-70C9-8140-071F-7725BE4B6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186" y="2419605"/>
            <a:ext cx="4800600" cy="3739896"/>
          </a:xfrm>
        </p:spPr>
        <p:txBody>
          <a:bodyPr>
            <a:normAutofit/>
          </a:bodyPr>
          <a:lstStyle/>
          <a:p>
            <a:r>
              <a:rPr lang="ru-RU" dirty="0"/>
              <a:t>Здание имеет чёткую симметричную планировку, строгую и торжественную по формам архитектуру. В центре протяжённого главного фасада — поднятый на высокую аркаду восьмиколонный портик композитного ордера. </a:t>
            </a:r>
          </a:p>
        </p:txBody>
      </p:sp>
      <p:cxnSp>
        <p:nvCxnSpPr>
          <p:cNvPr id="10256" name="Straight Connector 10255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723900"/>
            <a:ext cx="461007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8" name="Straight Connector 10257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6142781"/>
            <a:ext cx="46100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41079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E321820-50FB-4B97-8B90-76DA394DD0C2}">
  <we:reference id="wa200007130" version="1.0.0.1" store="en-US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394</Words>
  <Application>Microsoft Office PowerPoint</Application>
  <PresentationFormat>Widescreen</PresentationFormat>
  <Paragraphs>27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Calisto MT</vt:lpstr>
      <vt:lpstr>Univers Condensed</vt:lpstr>
      <vt:lpstr>ChronicleVTI</vt:lpstr>
      <vt:lpstr>Постройки Джакомо Кваренги в Санкт-Петербурге</vt:lpstr>
      <vt:lpstr>Джакомо Антонио Доменико Кваренги</vt:lpstr>
      <vt:lpstr>Маршрут по Петербургу классицизма  </vt:lpstr>
      <vt:lpstr>Эрмитажный театр</vt:lpstr>
      <vt:lpstr>Российская академия наук.</vt:lpstr>
      <vt:lpstr>Англиканская церковь.</vt:lpstr>
      <vt:lpstr>Дом Иностранной коллегии.</vt:lpstr>
      <vt:lpstr>Ассигнационный банк.</vt:lpstr>
      <vt:lpstr>Смольный институт. </vt:lpstr>
      <vt:lpstr>Каменноостровский дворец.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sh_ub</dc:creator>
  <cp:lastModifiedBy>sh_ub</cp:lastModifiedBy>
  <cp:revision>2</cp:revision>
  <dcterms:created xsi:type="dcterms:W3CDTF">2025-03-05T18:39:30Z</dcterms:created>
  <dcterms:modified xsi:type="dcterms:W3CDTF">2025-03-05T20:15:24Z</dcterms:modified>
</cp:coreProperties>
</file>

<file path=docProps/thumbnail.jpeg>
</file>